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9" r:id="rId12"/>
    <p:sldId id="266" r:id="rId13"/>
    <p:sldId id="267" r:id="rId14"/>
    <p:sldId id="268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99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4" d="100"/>
          <a:sy n="104" d="100"/>
        </p:scale>
        <p:origin x="-17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10.12.2020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10.12.2020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10.12.2020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10.12.2020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10.12.2020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10.12.2020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10.12.2020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Ольга Владимировна\Desktop\Тюлюш Д.С\детские рамки для презентаций\hello_html_m287e545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1619672" y="1772816"/>
            <a:ext cx="4608512" cy="31162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МАДОУ ЦРР – детский сад «Ручеек» </a:t>
            </a:r>
          </a:p>
          <a:p>
            <a:pPr algn="ctr"/>
            <a:r>
              <a:rPr lang="ru-RU" sz="1600" b="1" i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Педсовет № 2</a:t>
            </a:r>
            <a:r>
              <a:rPr lang="ru-RU" sz="1600" b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b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Тема: </a:t>
            </a:r>
            <a:r>
              <a:rPr lang="ru-RU" sz="16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«Современные подходы к нравственно-патриотическому воспитанию дошкольников через познавательное развитие»</a:t>
            </a:r>
          </a:p>
          <a:p>
            <a:pPr algn="ctr"/>
            <a:r>
              <a:rPr lang="ru-RU" sz="1600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Цель: </a:t>
            </a:r>
            <a:r>
              <a:rPr lang="ru-RU" sz="16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систематизация знаний педагогов об организации образовательной  деятельности с детьми дошкольного возраста по вопросам патриотического воспитания</a:t>
            </a:r>
          </a:p>
          <a:p>
            <a:pPr algn="ctr"/>
            <a:endParaRPr lang="ru-RU" sz="105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05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</a:t>
            </a:r>
            <a:r>
              <a:rPr lang="ru-RU" sz="1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Выполнила: старший воспитатель </a:t>
            </a:r>
          </a:p>
          <a:p>
            <a:pPr algn="ctr"/>
            <a:r>
              <a:rPr lang="ru-RU" sz="1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                      </a:t>
            </a:r>
            <a:r>
              <a:rPr lang="ru-RU" sz="12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Тюлюш</a:t>
            </a:r>
            <a:r>
              <a:rPr lang="ru-RU" sz="1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Д. С. </a:t>
            </a:r>
            <a:r>
              <a:rPr lang="ru-RU" sz="105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05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dirty="0">
              <a:solidFill>
                <a:srgbClr val="002060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hello_html_21c3917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4511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2529" name="Rectangle 1"/>
          <p:cNvSpPr>
            <a:spLocks noChangeArrowheads="1"/>
          </p:cNvSpPr>
          <p:nvPr/>
        </p:nvSpPr>
        <p:spPr bwMode="auto">
          <a:xfrm>
            <a:off x="2051720" y="1390995"/>
            <a:ext cx="4896544" cy="45243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rgbClr val="000099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ВЗАИМОДЕЙСТВИЕ  С  РОДИТЕЛЯМИ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rgbClr val="000099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rgbClr val="000099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Патриотическое воспитание должно осуществляться в тесном взаимодействии с родителями. В процессе такого взаимодействия используются следующие виды: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rgbClr val="000099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анкетирование; 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rgbClr val="000099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консультации;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rgbClr val="000099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-родительские собрания;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rgbClr val="000099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беседы за круглым столом;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rgbClr val="000099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наглядная информация на стендах, папках-передвижках; 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rgbClr val="000099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участие родителей в экскурсиях, в конкурсах поделок; 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rgbClr val="000099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привлечение к участию по возложению цветов к монументам, памятникам.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rgbClr val="000099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Формы совместной с родителями деятельности по нравственно-патриотическому воспитанию детей разнообразны: семейные клубы, семейные экскурсии в музеи, осмотры памятников культуры и истории, организация выставок, экспозиционных стендов, посвященных семейным реликвиям (ордена, медали, дипломы, грамоты за боевые и трудовые заслуги и пр.).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rgbClr val="000099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 настоящее время эта работа очень актуальна, требует большого такта и терпения, так как в молодых семьях вопросы воспитания патриотизма, гражданственности не у всех считаются важными. В данном вопросе родители должны стать непременными участниками, оказывать помощь в сборе и пропаганде материалов по родному краю, воссоздании местных национально-культурных и трудовых традиций.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rgbClr val="000099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Рисунок 6" descr="kind_soldier_5e5bf215ebca0.gif"/>
          <p:cNvPicPr>
            <a:picLocks noChangeAspect="1"/>
          </p:cNvPicPr>
          <p:nvPr/>
        </p:nvPicPr>
        <p:blipFill>
          <a:blip r:embed="rId3" cstate="print"/>
          <a:srcRect l="6353" t="5450" r="3112"/>
          <a:stretch>
            <a:fillRect/>
          </a:stretch>
        </p:blipFill>
        <p:spPr>
          <a:xfrm>
            <a:off x="0" y="4581128"/>
            <a:ext cx="2039138" cy="2132856"/>
          </a:xfrm>
          <a:prstGeom prst="rect">
            <a:avLst/>
          </a:prstGeom>
        </p:spPr>
      </p:pic>
      <p:pic>
        <p:nvPicPr>
          <p:cNvPr id="8" name="Рисунок 7" descr="0_a6116_816e1005_XL.png"/>
          <p:cNvPicPr>
            <a:picLocks noChangeAspect="1"/>
          </p:cNvPicPr>
          <p:nvPr/>
        </p:nvPicPr>
        <p:blipFill>
          <a:blip r:embed="rId4" cstate="print"/>
          <a:srcRect l="8422" r="24199"/>
          <a:stretch>
            <a:fillRect/>
          </a:stretch>
        </p:blipFill>
        <p:spPr>
          <a:xfrm>
            <a:off x="6729015" y="3717032"/>
            <a:ext cx="2414985" cy="3140968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ello_html_21c3917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4511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5601" name="Rectangle 1"/>
          <p:cNvSpPr>
            <a:spLocks noChangeArrowheads="1"/>
          </p:cNvSpPr>
          <p:nvPr/>
        </p:nvSpPr>
        <p:spPr bwMode="auto">
          <a:xfrm>
            <a:off x="1259632" y="1471714"/>
            <a:ext cx="4968552" cy="44012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000099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ВЫВОД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rgbClr val="000099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99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Патриотическое воспитание в детском саду 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99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–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99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сочетание глубинных социальных технологий обучения и оздоровления ребенка на уровне воли, выносливости, смелости, познания традиций, погружения в патриотическую хронологию, гармонии в семье и поэтическое мировосприятие, изучение трудовых и боевых подвигов. В дошкольном возрасте формируются предпосылки гражданских качеств, представления о человеке, обществе, культуре. Очень важно привить в этом возрасте чувство любви и привязанности к природным и культурным ценностям родного края, так как именно на этой основе воспитывается патриотизм.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99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 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rgbClr val="000099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99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Воспитать патриота своей Родины 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99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–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99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ответственная и сложная задача, решение которой в дошкольном детстве только начинается. Планомерная, систематическая работа, использование разнообразных средств воспитания, общие усилия детского сада и семьи, ответственность взрослых за свои слова и поступки могут дать положительные результаты и стать основой для дальнейшей работы по патриотическому воспитанию.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rgbClr val="000099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Рисунок 3" descr="0_a6116_816e1005_XL.png"/>
          <p:cNvPicPr>
            <a:picLocks noChangeAspect="1"/>
          </p:cNvPicPr>
          <p:nvPr/>
        </p:nvPicPr>
        <p:blipFill>
          <a:blip r:embed="rId3" cstate="print"/>
          <a:srcRect l="8422" r="24199"/>
          <a:stretch>
            <a:fillRect/>
          </a:stretch>
        </p:blipFill>
        <p:spPr>
          <a:xfrm>
            <a:off x="6444208" y="3501008"/>
            <a:ext cx="2414985" cy="3140968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Ольга Владимировна\Desktop\детские рамки для презентаций\hello_html_m287e545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6755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1403648" y="1772816"/>
            <a:ext cx="504056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       </a:t>
            </a:r>
            <a:r>
              <a:rPr lang="ru-RU" b="1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Квест-игра</a:t>
            </a:r>
            <a:r>
              <a:rPr lang="ru-RU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«Необычное путешествие»</a:t>
            </a:r>
            <a:r>
              <a:rPr lang="ru-RU" b="1" dirty="0" smtClean="0"/>
              <a:t> </a:t>
            </a:r>
          </a:p>
          <a:p>
            <a:pPr algn="just"/>
            <a:endParaRPr lang="ru-RU" b="1" dirty="0" smtClean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Цель: формирование профессиональной компетенции педагогов в области нравственно-патриотического воспитания детей дошкольного возраста.</a:t>
            </a:r>
          </a:p>
          <a:p>
            <a:pPr lvl="0" algn="ctr"/>
            <a:endParaRPr lang="ru-RU" b="1" dirty="0" smtClean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ctr"/>
            <a:endParaRPr lang="ru-RU" b="1" dirty="0" smtClean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b="1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image_image_4568311.jpg"/>
          <p:cNvPicPr>
            <a:picLocks noChangeAspect="1"/>
          </p:cNvPicPr>
          <p:nvPr/>
        </p:nvPicPr>
        <p:blipFill>
          <a:blip r:embed="rId2" cstate="print"/>
          <a:srcRect l="1176" t="5901" r="1176" b="4851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4578" name="Rectangle 2"/>
          <p:cNvSpPr>
            <a:spLocks noChangeArrowheads="1"/>
          </p:cNvSpPr>
          <p:nvPr/>
        </p:nvSpPr>
        <p:spPr bwMode="auto">
          <a:xfrm>
            <a:off x="1115616" y="1618569"/>
            <a:ext cx="2664296" cy="2862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0099"/>
                </a:solidFill>
                <a:effectLst/>
                <a:latin typeface="Monotype Corsiva" pitchFamily="66" charset="0"/>
                <a:cs typeface="Times New Roman" pitchFamily="18" charset="0"/>
              </a:rPr>
              <a:t>Попали вы на остров «</a:t>
            </a:r>
            <a:r>
              <a:rPr kumimoji="0" lang="ru-RU" b="1" i="0" u="none" strike="noStrike" cap="none" normalizeH="0" baseline="0" dirty="0" err="1" smtClean="0">
                <a:ln>
                  <a:noFill/>
                </a:ln>
                <a:solidFill>
                  <a:srgbClr val="000099"/>
                </a:solidFill>
                <a:effectLst/>
                <a:latin typeface="Monotype Corsiva" pitchFamily="66" charset="0"/>
                <a:cs typeface="Times New Roman" pitchFamily="18" charset="0"/>
              </a:rPr>
              <a:t>Квест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0099"/>
                </a:solidFill>
                <a:effectLst/>
                <a:latin typeface="Monotype Corsiva" pitchFamily="66" charset="0"/>
                <a:cs typeface="Times New Roman" pitchFamily="18" charset="0"/>
              </a:rPr>
              <a:t>» 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0099"/>
                </a:solidFill>
                <a:effectLst/>
                <a:latin typeface="Monotype Corsiva" pitchFamily="66" charset="0"/>
                <a:cs typeface="Times New Roman" pitchFamily="18" charset="0"/>
              </a:rPr>
              <a:t>Найдете все подсказки здесь. 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0099"/>
                </a:solidFill>
                <a:effectLst/>
                <a:latin typeface="Monotype Corsiva" pitchFamily="66" charset="0"/>
                <a:cs typeface="Times New Roman" pitchFamily="18" charset="0"/>
              </a:rPr>
              <a:t>Ждет вас множество заданий,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0099"/>
                </a:solidFill>
                <a:effectLst/>
                <a:latin typeface="Monotype Corsiva" pitchFamily="66" charset="0"/>
                <a:cs typeface="Times New Roman" pitchFamily="18" charset="0"/>
              </a:rPr>
              <a:t> Интересных испытаний,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0099"/>
                </a:solidFill>
                <a:effectLst/>
                <a:latin typeface="Monotype Corsiva" pitchFamily="66" charset="0"/>
                <a:cs typeface="Times New Roman" pitchFamily="18" charset="0"/>
              </a:rPr>
              <a:t>Чемодан вы здесь найдете,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0099"/>
                </a:solidFill>
                <a:effectLst/>
                <a:latin typeface="Monotype Corsiva" pitchFamily="66" charset="0"/>
                <a:cs typeface="Times New Roman" pitchFamily="18" charset="0"/>
              </a:rPr>
              <a:t>Силу знаний обретете.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0099"/>
                </a:solidFill>
                <a:effectLst/>
                <a:latin typeface="Monotype Corsiva" pitchFamily="66" charset="0"/>
                <a:cs typeface="Times New Roman" pitchFamily="18" charset="0"/>
              </a:rPr>
              <a:t>Знания помогут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0099"/>
                </a:solidFill>
                <a:effectLst/>
                <a:latin typeface="Monotype Corsiva" pitchFamily="66" charset="0"/>
                <a:cs typeface="Times New Roman" pitchFamily="18" charset="0"/>
              </a:rPr>
              <a:t>Найти домой дорогу.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rgbClr val="000099"/>
              </a:solidFill>
              <a:effectLst/>
              <a:latin typeface="Monotype Corsiva" pitchFamily="66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Ольга Владимировна\Desktop\детские рамки для презентаций\hello_html_m287e545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6755"/>
          </a:xfrm>
          <a:prstGeom prst="rect">
            <a:avLst/>
          </a:prstGeom>
          <a:noFill/>
        </p:spPr>
      </p:pic>
      <p:sp>
        <p:nvSpPr>
          <p:cNvPr id="2" name="Прямоугольник 1"/>
          <p:cNvSpPr/>
          <p:nvPr/>
        </p:nvSpPr>
        <p:spPr>
          <a:xfrm>
            <a:off x="2195736" y="1772816"/>
            <a:ext cx="3960440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000099"/>
                </a:solidFill>
              </a:rPr>
              <a:t>« Из геометрических фигур восстановить </a:t>
            </a:r>
            <a:r>
              <a:rPr lang="ru-RU" sz="2800" b="1" i="1" dirty="0" smtClean="0">
                <a:solidFill>
                  <a:srgbClr val="000099"/>
                </a:solidFill>
              </a:rPr>
              <a:t>то, что было, а теперь нет</a:t>
            </a:r>
            <a:r>
              <a:rPr lang="ru-RU" sz="2800" b="1" dirty="0" smtClean="0">
                <a:solidFill>
                  <a:srgbClr val="000099"/>
                </a:solidFill>
              </a:rPr>
              <a:t> в столице нашей республики».</a:t>
            </a:r>
            <a:endParaRPr lang="ru-RU" sz="2800" b="1" dirty="0">
              <a:solidFill>
                <a:srgbClr val="000099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42" name="Picture 6" descr="C:\Users\Ольга Владимировна\Desktop\детские рамки для презентаций\img8.jpg"/>
          <p:cNvPicPr>
            <a:picLocks noChangeAspect="1" noChangeArrowheads="1"/>
          </p:cNvPicPr>
          <p:nvPr/>
        </p:nvPicPr>
        <p:blipFill>
          <a:blip r:embed="rId2" cstate="print"/>
          <a:srcRect l="4971" t="4368" r="4525" b="5129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14341" name="AutoShape 5" descr="file:///C:/Users/%D0%9E%D0%BB%D1%8C%D0%B3%D0%B0%20%D0%92%D0%BB%D0%B0%D0%B4%D0%B8%D0%BC%D0%B8%D1%80%D0%BE%D0%B2%D0%BD%D0%B0/Desktop/%D0%B4%D0%B5%D1%82%D1%81%D0%BA%D0%B8%D0%B5%20%D1%80%D0%B0%D0%BC%D0%BA%D0%B8%20%D0%B4%D0%BB%D1%8F%20%D0%BF%D1%80%D0%B5%D0%B7%D0%B5%D0%BD%D1%82%D0%B0%D1%86%D0%B8%D0%B9/5.web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4343" name="Rectangle 7"/>
          <p:cNvSpPr>
            <a:spLocks noChangeArrowheads="1"/>
          </p:cNvSpPr>
          <p:nvPr/>
        </p:nvSpPr>
        <p:spPr bwMode="auto">
          <a:xfrm>
            <a:off x="2627784" y="425570"/>
            <a:ext cx="5976664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Актуальность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проблемы патриотического воспитания подрастающего поколения сегодня одна из наиболее важных. Дети, начиная с дошкольного возраста, страдают дефицитом знаний о </a:t>
            </a:r>
            <a:r>
              <a:rPr lang="ru-RU" sz="16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малой родине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стране, особенностях  традиций своего народа, равнодушно относятся к близким людям, товарищам по группе. Испытывают недостаток сочувствия и сострадания к чужому горю. Нельзя быть патриотом, не чувствуя личной связи с Родиной, не зная, как любили и берегли её наши предки, наши отцы и деды. 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4344" name="Rectangle 8"/>
          <p:cNvSpPr>
            <a:spLocks noChangeArrowheads="1"/>
          </p:cNvSpPr>
          <p:nvPr/>
        </p:nvSpPr>
        <p:spPr bwMode="auto">
          <a:xfrm>
            <a:off x="611560" y="2792143"/>
            <a:ext cx="7992888" cy="28007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Нам всем известно, что основы воспитания закладываются в дошкольном возрасте, а затем воспитание человека продолжается. Из детства ребёнок выносит то, что потом сохраняется на всю жизнь, т. к. детское восприятие самое точное, а детские впечатления самые яркие. Знания о том, что каждый человек живет не сам по себе, а является членом общества и должен знать свои права и обязанности, лучше всего закладываются с детства. Потому, то всё, что усвоено в дошкольном периоде, - знания, навыки, привычки, способы поведения, складывающие черты характера 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–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оказываются особенно прочными и являются фундаментом дальнейшего развития личности. При правильном воспитании в дошкольном возрасте интенсивно развивается целостное восприятие окружающего мира, наглядно-образное мышление, творческое воображение, эмоциональное отношение к окружающим людям, сочувствие к их нуждам и переживаниям. 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C:\Users\Ольга Владимировна\Desktop\детские рамки для презентаций\hello_html_m287e545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5660" cy="6858000"/>
          </a:xfrm>
          <a:prstGeom prst="rect">
            <a:avLst/>
          </a:prstGeom>
          <a:noFill/>
        </p:spPr>
      </p:pic>
      <p:sp>
        <p:nvSpPr>
          <p:cNvPr id="15363" name="Rectangle 3"/>
          <p:cNvSpPr>
            <a:spLocks noChangeArrowheads="1"/>
          </p:cNvSpPr>
          <p:nvPr/>
        </p:nvSpPr>
        <p:spPr bwMode="auto">
          <a:xfrm>
            <a:off x="1907704" y="1696017"/>
            <a:ext cx="4032448" cy="2862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«…Формирование гармоничной личности, воспитание гражданина России – зрелого, ответственного человека, в котором сочетается любовь к большой и малой родине, общенациональная и этническая идентичность, уважение к культуре, традициям людей, которые живут рядом».</a:t>
            </a:r>
          </a:p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В. В. Путин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C:\Users\Ольга Владимировна\Desktop\детские рамки для презентаций\img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hello_html_21c3917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2885"/>
            <a:ext cx="9144000" cy="6845115"/>
          </a:xfrm>
          <a:prstGeom prst="rect">
            <a:avLst/>
          </a:prstGeom>
        </p:spPr>
      </p:pic>
      <p:sp>
        <p:nvSpPr>
          <p:cNvPr id="1026" name="AutoShape 2" descr="file:///C:/Users/%D0%9E%D0%BB%D1%8C%D0%B3%D0%B0%20%D0%92%D0%BB%D0%B0%D0%B4%D0%B8%D0%BC%D0%B8%D1%80%D0%BE%D0%B2%D0%BD%D0%B0/Desktop/i.web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5" name="Рисунок 4" descr="kind_soldier_5e5bf215ebca0.gif"/>
          <p:cNvPicPr>
            <a:picLocks noChangeAspect="1"/>
          </p:cNvPicPr>
          <p:nvPr/>
        </p:nvPicPr>
        <p:blipFill>
          <a:blip r:embed="rId3" cstate="print"/>
          <a:srcRect l="6353" t="5450" r="3112"/>
          <a:stretch>
            <a:fillRect/>
          </a:stretch>
        </p:blipFill>
        <p:spPr>
          <a:xfrm>
            <a:off x="107504" y="4437112"/>
            <a:ext cx="2176826" cy="2276872"/>
          </a:xfrm>
          <a:prstGeom prst="rect">
            <a:avLst/>
          </a:prstGeom>
        </p:spPr>
      </p:pic>
      <p:sp>
        <p:nvSpPr>
          <p:cNvPr id="1029" name="Rectangle 5"/>
          <p:cNvSpPr>
            <a:spLocks noChangeArrowheads="1"/>
          </p:cNvSpPr>
          <p:nvPr/>
        </p:nvSpPr>
        <p:spPr bwMode="auto">
          <a:xfrm>
            <a:off x="971600" y="1394629"/>
            <a:ext cx="7128792" cy="2031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ru-RU" sz="1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ЗАДАЧИ  НРАВСТВЕННО-ПАРТИОТИЧЕСКОГО  ВОСПИТАНИЯ  В  ДОУ</a:t>
            </a:r>
            <a:endParaRPr lang="ru-RU" sz="1400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• Воспитывать любовь и трепетное отношение к ценностям семьи, детского сада, родного</a:t>
            </a:r>
            <a:r>
              <a:rPr kumimoji="0" lang="ru-RU" sz="1400" b="0" i="0" u="none" strike="noStrike" cap="none" normalizeH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поселка, города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• Способствовать формированию желания участвовать в общественных мероприятиях, направленных на благоустройство своего двора, территории группы, улиц родного поселка, города.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• Прививать заботливое отношение к родным и близким людям, младшим сверстникам и старшему поколению.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• Воспитывать уважение к труду разных профессий.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2195736" y="3356992"/>
            <a:ext cx="5904656" cy="27392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•</a:t>
            </a:r>
            <a:r>
              <a:rPr lang="ru-RU" sz="1400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 </a:t>
            </a:r>
            <a:r>
              <a:rPr lang="ru-RU" sz="1400" dirty="0" smtClean="0">
                <a:solidFill>
                  <a:srgbClr val="0070C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Развивать интерес к традициям родного края, соблюдать их и сохранять.</a:t>
            </a: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400" dirty="0" smtClean="0">
                <a:solidFill>
                  <a:srgbClr val="0070C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• Формировать трепетное отношение к природе, ее ресурсам, экономно их расходовать.</a:t>
            </a: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400" dirty="0" smtClean="0">
                <a:solidFill>
                  <a:srgbClr val="0070C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• Знакомить с символикой своей республики, российского государства, ее значением для народа и страны в целом.</a:t>
            </a: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400" dirty="0" smtClean="0">
                <a:solidFill>
                  <a:srgbClr val="0070C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• Дать представления о правах ребенка, направленных на защиту интересов каждого дошкольника.</a:t>
            </a: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400" dirty="0" smtClean="0">
                <a:solidFill>
                  <a:srgbClr val="0070C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• Расширить представления детей о регионах страны, ее больших городах.</a:t>
            </a: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400" dirty="0" smtClean="0">
                <a:solidFill>
                  <a:srgbClr val="0070C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• Воспитывать гордость за земляков, достигших успехов в разных областях деятельности: сельском хозяйстве, науке, спорте, культуре, образовании.</a:t>
            </a: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400" dirty="0" smtClean="0">
                <a:solidFill>
                  <a:srgbClr val="0070C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• Способствовать развитию интернациональных чувств по отношению к другим народам, их культуре, традициям.</a:t>
            </a:r>
            <a:endParaRPr lang="ru-RU" sz="1400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hello_html_21c3917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2885"/>
            <a:ext cx="9144000" cy="6845115"/>
          </a:xfrm>
          <a:prstGeom prst="rect">
            <a:avLst/>
          </a:prstGeom>
        </p:spPr>
      </p:pic>
      <p:sp>
        <p:nvSpPr>
          <p:cNvPr id="18433" name="Rectangle 1"/>
          <p:cNvSpPr>
            <a:spLocks noChangeArrowheads="1"/>
          </p:cNvSpPr>
          <p:nvPr/>
        </p:nvSpPr>
        <p:spPr bwMode="auto">
          <a:xfrm>
            <a:off x="1043608" y="1408708"/>
            <a:ext cx="6984776" cy="4616648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МЕТОДЫ  И  ФОРМЫ,  ВИДЫ  И  СРЕДСТВА  В   РАБОТЕ  С  ДЕТЬМИ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 работе с детьми используются разнообразные методы и формы с учётом возраста детей, а именно: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экскурсии и целевые прогулки </a:t>
            </a:r>
            <a:r>
              <a:rPr kumimoji="0" lang="ru-RU" sz="1400" b="0" i="1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(возложение цветов к памятнику)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;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рассказы воспитателя;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беседы о родном поселке, стране, её истории;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наблюдение за изменениями в облике родного поселка;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за трудом людей в детском саду и в поселке;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показ иллюстраций, фильмов, слайдов;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прослушивание аудиозаписей (</a:t>
            </a:r>
            <a:r>
              <a:rPr kumimoji="0" lang="ru-RU" sz="1400" b="0" i="1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гимн республики, страны, </a:t>
            </a:r>
            <a:r>
              <a:rPr kumimoji="0" lang="ru-RU" sz="1400" i="1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патриотические песни о Родине);</a:t>
            </a:r>
            <a:endParaRPr kumimoji="0" lang="ru-RU" sz="1400" i="1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использование фольклорных произведений </a:t>
            </a:r>
            <a:r>
              <a:rPr kumimoji="0" lang="ru-RU" sz="1400" b="0" i="1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(пословицы, поговорки, игры русские народные, сказки, песни, </a:t>
            </a:r>
            <a:r>
              <a:rPr kumimoji="0" lang="ru-RU" sz="1400" b="0" i="1" u="none" strike="noStrike" cap="none" normalizeH="0" baseline="0" dirty="0" err="1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потешки</a:t>
            </a:r>
            <a:r>
              <a:rPr kumimoji="0" lang="ru-RU" sz="1400" b="0" i="1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</a:t>
            </a:r>
            <a:r>
              <a:rPr kumimoji="0" lang="ru-RU" sz="1400" b="0" i="1" u="none" strike="noStrike" cap="none" normalizeH="0" baseline="0" dirty="0" err="1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заклички</a:t>
            </a:r>
            <a:r>
              <a:rPr kumimoji="0" lang="ru-RU" sz="1400" b="0" i="1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)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;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ознакомление с русским</a:t>
            </a:r>
            <a:r>
              <a:rPr kumimoji="0" lang="ru-RU" sz="1400" b="0" i="0" u="none" strike="noStrike" cap="none" normalizeH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и тувинским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народным декоративно-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прикладным искусством </a:t>
            </a:r>
            <a:r>
              <a:rPr kumimoji="0" lang="ru-RU" sz="1400" b="0" i="1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(роспись, игрушки, вышивка)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;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знакомство с творчеством поэтов, художников, композиторов;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-организация тематических выставок;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участие в общественных и народных календарных праздниках;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конкурс чтецов;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участие в городских мероприятиях, конкурсах, проектах;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участие детей в посильном общественно-полезном труде.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 descr="0_a6116_816e1005_XL.png"/>
          <p:cNvPicPr>
            <a:picLocks noChangeAspect="1"/>
          </p:cNvPicPr>
          <p:nvPr/>
        </p:nvPicPr>
        <p:blipFill>
          <a:blip r:embed="rId3" cstate="print"/>
          <a:srcRect l="8422" r="24199"/>
          <a:stretch>
            <a:fillRect/>
          </a:stretch>
        </p:blipFill>
        <p:spPr>
          <a:xfrm>
            <a:off x="6732240" y="3861048"/>
            <a:ext cx="2304256" cy="2996952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Ольга Владимировна\Desktop\детские рамки для презентаций\hello_html_m287e545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5660" cy="6858000"/>
          </a:xfrm>
          <a:prstGeom prst="rect">
            <a:avLst/>
          </a:prstGeom>
          <a:noFill/>
        </p:spPr>
      </p:pic>
      <p:sp>
        <p:nvSpPr>
          <p:cNvPr id="19457" name="Rectangle 1"/>
          <p:cNvSpPr>
            <a:spLocks noChangeArrowheads="1"/>
          </p:cNvSpPr>
          <p:nvPr/>
        </p:nvSpPr>
        <p:spPr bwMode="auto">
          <a:xfrm>
            <a:off x="1763688" y="1700808"/>
            <a:ext cx="4320480" cy="23697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Основные методы образовательного процесса: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игровые;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поисково-исследовательские;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проблемные;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воспитывающие ситуации;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анализ и самоанализ;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похвала, одобрение;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пример;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обращение к книге и к другим культурным источникам.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ello_html_21c3917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2885"/>
            <a:ext cx="9144000" cy="684511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0481" name="Rectangle 1"/>
          <p:cNvSpPr>
            <a:spLocks noChangeArrowheads="1"/>
          </p:cNvSpPr>
          <p:nvPr/>
        </p:nvSpPr>
        <p:spPr bwMode="auto">
          <a:xfrm>
            <a:off x="1907704" y="1334376"/>
            <a:ext cx="5040560" cy="4770537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1" u="none" strike="noStrike" cap="none" normalizeH="0" baseline="0" dirty="0" smtClean="0">
                <a:ln>
                  <a:noFill/>
                </a:ln>
                <a:solidFill>
                  <a:srgbClr val="000099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Средства нравственно-патриотического воспитания дошкольников можно объединить в несколько групп:</a:t>
            </a:r>
            <a:endParaRPr kumimoji="0" lang="ru-RU" sz="1600" b="0" i="1" u="none" strike="noStrike" cap="none" normalizeH="0" baseline="0" dirty="0" smtClean="0">
              <a:ln>
                <a:noFill/>
              </a:ln>
              <a:solidFill>
                <a:srgbClr val="000099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99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Художественная литература, изобразительное искусство, музыка, кино, диафильмы можно объединить в группу </a:t>
            </a:r>
            <a:r>
              <a:rPr kumimoji="0" lang="ru-RU" sz="1600" b="1" i="1" u="none" strike="noStrike" cap="none" normalizeH="0" baseline="0" dirty="0" smtClean="0">
                <a:ln>
                  <a:noFill/>
                </a:ln>
                <a:solidFill>
                  <a:srgbClr val="000099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художественных средств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99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Средством нравственно-патриотического воспитания дошкольников является </a:t>
            </a:r>
            <a:r>
              <a:rPr kumimoji="0" lang="ru-RU" sz="1600" b="1" i="1" u="none" strike="noStrike" cap="none" normalizeH="0" baseline="0" dirty="0" smtClean="0">
                <a:ln>
                  <a:noFill/>
                </a:ln>
                <a:solidFill>
                  <a:srgbClr val="000099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природа родного края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99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99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Средством нравственно-патриотического воспитания дошкольников является </a:t>
            </a:r>
            <a:r>
              <a:rPr kumimoji="0" lang="ru-RU" sz="1600" b="1" i="1" u="none" strike="noStrike" cap="none" normalizeH="0" baseline="0" dirty="0" smtClean="0">
                <a:ln>
                  <a:noFill/>
                </a:ln>
                <a:solidFill>
                  <a:srgbClr val="000099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собственная деятельность детей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99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: </a:t>
            </a:r>
            <a:r>
              <a:rPr kumimoji="0" lang="ru-RU" sz="1600" b="0" i="1" u="none" strike="noStrike" cap="none" normalizeH="0" baseline="0" dirty="0" smtClean="0">
                <a:ln>
                  <a:noFill/>
                </a:ln>
                <a:solidFill>
                  <a:srgbClr val="000099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игра, труд, учение, художественная деятельность.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99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Особое место в группе средств отводится </a:t>
            </a:r>
            <a:r>
              <a:rPr kumimoji="0" lang="ru-RU" sz="1600" b="1" i="1" u="none" strike="noStrike" cap="none" normalizeH="0" baseline="0" dirty="0" smtClean="0">
                <a:ln>
                  <a:noFill/>
                </a:ln>
                <a:solidFill>
                  <a:srgbClr val="000099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общению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99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99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Средством нравственно-патриотического воспитания является </a:t>
            </a:r>
            <a:r>
              <a:rPr kumimoji="0" lang="ru-RU" sz="1600" b="1" i="1" u="none" strike="noStrike" cap="none" normalizeH="0" baseline="0" dirty="0" smtClean="0">
                <a:ln>
                  <a:noFill/>
                </a:ln>
                <a:solidFill>
                  <a:srgbClr val="000099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атмосфера,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99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600" b="0" i="1" u="none" strike="noStrike" cap="none" normalizeH="0" baseline="0" dirty="0" smtClean="0">
                <a:ln>
                  <a:noFill/>
                </a:ln>
                <a:solidFill>
                  <a:srgbClr val="000099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 которой живет ребенок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99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99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Выбор средств воспитания зависит от ведущей задачи, от возраста воспитанников, от уровня их общего и интеллектуального развития, от этапа развития нравственно-патриотических качеств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99"/>
                </a:solidFill>
                <a:effectLst/>
                <a:latin typeface="Times New Roman" pitchFamily="18" charset="0"/>
                <a:cs typeface="Times New Roman" pitchFamily="18" charset="0"/>
              </a:rPr>
              <a:t> .</a:t>
            </a:r>
          </a:p>
        </p:txBody>
      </p:sp>
      <p:pic>
        <p:nvPicPr>
          <p:cNvPr id="5" name="Рисунок 4" descr="kind_soldier_5e5bf215ebca0.gif"/>
          <p:cNvPicPr>
            <a:picLocks noChangeAspect="1"/>
          </p:cNvPicPr>
          <p:nvPr/>
        </p:nvPicPr>
        <p:blipFill>
          <a:blip r:embed="rId3" cstate="print"/>
          <a:srcRect l="6353" t="5450" r="3112"/>
          <a:stretch>
            <a:fillRect/>
          </a:stretch>
        </p:blipFill>
        <p:spPr>
          <a:xfrm>
            <a:off x="107504" y="4725144"/>
            <a:ext cx="1901450" cy="1988840"/>
          </a:xfrm>
          <a:prstGeom prst="rect">
            <a:avLst/>
          </a:prstGeom>
        </p:spPr>
      </p:pic>
      <p:pic>
        <p:nvPicPr>
          <p:cNvPr id="6" name="Рисунок 5" descr="kind_soldier_5e5bf215ebca0.gif"/>
          <p:cNvPicPr>
            <a:picLocks noChangeAspect="1"/>
          </p:cNvPicPr>
          <p:nvPr/>
        </p:nvPicPr>
        <p:blipFill>
          <a:blip r:embed="rId3" cstate="print"/>
          <a:srcRect l="6353" t="5450" r="3112"/>
          <a:stretch>
            <a:fillRect/>
          </a:stretch>
        </p:blipFill>
        <p:spPr>
          <a:xfrm>
            <a:off x="107504" y="4437112"/>
            <a:ext cx="2176826" cy="2276872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hello_html_21c3917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4511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899592" y="1264571"/>
            <a:ext cx="720080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000099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ТЕХНОЛОГИИ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000099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000099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НРАВСТВЕННО-ПАТРИОТИЧЕСКОГО  ВОСПИТАНИЯ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rgbClr val="000099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971600" y="1556792"/>
            <a:ext cx="7128792" cy="46166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v"/>
            </a:pPr>
            <a:r>
              <a:rPr lang="ru-RU" sz="1400" dirty="0" err="1" smtClean="0">
                <a:solidFill>
                  <a:srgbClr val="000099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Флеш-анимация</a:t>
            </a:r>
            <a:r>
              <a:rPr lang="ru-RU" sz="1400" dirty="0" smtClean="0">
                <a:solidFill>
                  <a:srgbClr val="000099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– э</a:t>
            </a:r>
            <a:r>
              <a:rPr lang="ru-RU" sz="14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то вид векторной компьютерной графики, который позволяет с достаточной простотой и наименьшими затратами создавать анимационные фильмы. </a:t>
            </a:r>
            <a:endParaRPr lang="ru-RU" sz="1400" dirty="0" smtClean="0">
              <a:solidFill>
                <a:srgbClr val="000099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algn="just"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v"/>
            </a:pPr>
            <a:r>
              <a:rPr lang="ru-RU" sz="1400" dirty="0" smtClean="0">
                <a:solidFill>
                  <a:srgbClr val="000099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Проектная деятельность.</a:t>
            </a:r>
            <a:r>
              <a:rPr lang="ru-RU" sz="14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Метод проектов в дошкольном образовательном учреждении можно представить как способ организации образовательного процесса, основанный на взаимодействии педагога и воспитанников, педагога воспитанников и родителей, способ взаимодействия с окружающей средой, поэтапная деятельность по достижению решения поставленной проблемы.</a:t>
            </a:r>
          </a:p>
          <a:p>
            <a:pPr algn="just"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v"/>
            </a:pPr>
            <a:r>
              <a:rPr lang="ru-RU" sz="1400" dirty="0" smtClean="0">
                <a:solidFill>
                  <a:srgbClr val="000099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Интерактивное обучение. </a:t>
            </a:r>
            <a:r>
              <a:rPr lang="ru-RU" sz="14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Интерактивность означает способность взаимодействовать или находиться в режиме беседы, диалога. Суть интерактивного обучения состоит в том, что практически все дети оказываются вовлеченными в процесс познания.</a:t>
            </a:r>
            <a:endParaRPr lang="ru-RU" sz="1400" dirty="0" smtClean="0">
              <a:solidFill>
                <a:srgbClr val="000099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algn="just"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v"/>
            </a:pPr>
            <a:r>
              <a:rPr lang="ru-RU" sz="1400" dirty="0" smtClean="0">
                <a:solidFill>
                  <a:srgbClr val="000099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Игра </a:t>
            </a:r>
            <a:r>
              <a:rPr lang="ru-RU" sz="1400" dirty="0" err="1" smtClean="0">
                <a:solidFill>
                  <a:srgbClr val="000099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квест</a:t>
            </a:r>
            <a:r>
              <a:rPr lang="ru-RU" sz="1400" dirty="0" smtClean="0">
                <a:solidFill>
                  <a:srgbClr val="000099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</a:t>
            </a:r>
            <a:r>
              <a:rPr lang="ru-RU" sz="14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Что же такое «</a:t>
            </a:r>
            <a:r>
              <a:rPr lang="ru-RU" sz="1400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квест</a:t>
            </a:r>
            <a:r>
              <a:rPr lang="ru-RU" sz="14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»? Слово «</a:t>
            </a:r>
            <a:r>
              <a:rPr lang="ru-RU" sz="1400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Quest</a:t>
            </a:r>
            <a:r>
              <a:rPr lang="ru-RU" sz="14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» переводится с английского языка как «поиск». В общем смысле данное понятие обозначает какой-либо сюжет, который предполагает достижение цели путем преодоления каких-либо препятствий. В игре этого жанра всегда предполагается наличие задания, в котором необходимо что-то разыскать – предмет, подсказку, сообщение, чтобы можно было двигаться дальше. Задача игрока заключается в том, чтобы как следует поразмыслить, решить предложенную задачку, а также проявить смекалку и умения, чтобы справиться с заданием, а затем двигаться дальше. </a:t>
            </a:r>
            <a:r>
              <a:rPr lang="ru-RU" sz="1400" i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Таким образом, внедрение в образовательный процесс современных образовательных технологий, способствует развитию свободной творческой личности, которая соответствует социальному заказу на современном этапе и делает образовательный процесс дошкольного учреждения открытым.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996</TotalTime>
  <Words>860</Words>
  <Application>Microsoft Office PowerPoint</Application>
  <PresentationFormat>Экран (4:3)</PresentationFormat>
  <Paragraphs>89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Ольга Владимировна</dc:creator>
  <cp:lastModifiedBy>Ольга Владимировна</cp:lastModifiedBy>
  <cp:revision>103</cp:revision>
  <dcterms:created xsi:type="dcterms:W3CDTF">2020-11-26T04:10:38Z</dcterms:created>
  <dcterms:modified xsi:type="dcterms:W3CDTF">2020-12-10T05:12:45Z</dcterms:modified>
</cp:coreProperties>
</file>